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57" r:id="rId3"/>
    <p:sldId id="258" r:id="rId4"/>
    <p:sldId id="262" r:id="rId5"/>
    <p:sldId id="263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33"/>
    <a:srgbClr val="CC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575D1-50B9-40E0-A172-C4275C9E8B21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8A346-D305-48CA-88CE-61DFBCA4B0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379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32EF-D017-465E-ABC9-DCED466F2B03}" type="datetimeFigureOut">
              <a:rPr lang="sl-SI" smtClean="0"/>
              <a:pPr/>
              <a:t>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37BE-FE50-4A40-BB85-7DF2A97CE00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32EF-D017-465E-ABC9-DCED466F2B03}" type="datetimeFigureOut">
              <a:rPr lang="sl-SI" smtClean="0"/>
              <a:pPr/>
              <a:t>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37BE-FE50-4A40-BB85-7DF2A97CE00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32EF-D017-465E-ABC9-DCED466F2B03}" type="datetimeFigureOut">
              <a:rPr lang="sl-SI" smtClean="0"/>
              <a:pPr/>
              <a:t>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37BE-FE50-4A40-BB85-7DF2A97CE00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32EF-D017-465E-ABC9-DCED466F2B03}" type="datetimeFigureOut">
              <a:rPr lang="sl-SI" smtClean="0"/>
              <a:pPr/>
              <a:t>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37BE-FE50-4A40-BB85-7DF2A97CE00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32EF-D017-465E-ABC9-DCED466F2B03}" type="datetimeFigureOut">
              <a:rPr lang="sl-SI" smtClean="0"/>
              <a:pPr/>
              <a:t>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37BE-FE50-4A40-BB85-7DF2A97CE00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32EF-D017-465E-ABC9-DCED466F2B03}" type="datetimeFigureOut">
              <a:rPr lang="sl-SI" smtClean="0"/>
              <a:pPr/>
              <a:t>2. 04. 2020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37BE-FE50-4A40-BB85-7DF2A97CE00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32EF-D017-465E-ABC9-DCED466F2B03}" type="datetimeFigureOut">
              <a:rPr lang="sl-SI" smtClean="0"/>
              <a:pPr/>
              <a:t>2. 04. 2020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37BE-FE50-4A40-BB85-7DF2A97CE00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32EF-D017-465E-ABC9-DCED466F2B03}" type="datetimeFigureOut">
              <a:rPr lang="sl-SI" smtClean="0"/>
              <a:pPr/>
              <a:t>2. 04. 2020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37BE-FE50-4A40-BB85-7DF2A97CE00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32EF-D017-465E-ABC9-DCED466F2B03}" type="datetimeFigureOut">
              <a:rPr lang="sl-SI" smtClean="0"/>
              <a:pPr/>
              <a:t>2. 04. 2020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37BE-FE50-4A40-BB85-7DF2A97CE00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32EF-D017-465E-ABC9-DCED466F2B03}" type="datetimeFigureOut">
              <a:rPr lang="sl-SI" smtClean="0"/>
              <a:pPr/>
              <a:t>2. 04. 2020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37BE-FE50-4A40-BB85-7DF2A97CE00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32EF-D017-465E-ABC9-DCED466F2B03}" type="datetimeFigureOut">
              <a:rPr lang="sl-SI" smtClean="0"/>
              <a:pPr/>
              <a:t>2. 04. 2020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37BE-FE50-4A40-BB85-7DF2A97CE00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32EF-D017-465E-ABC9-DCED466F2B03}" type="datetimeFigureOut">
              <a:rPr lang="sl-SI" smtClean="0"/>
              <a:pPr/>
              <a:t>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B37BE-FE50-4A40-BB85-7DF2A97CE00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5qOGzNbQI" TargetMode="External"/><Relationship Id="rId2" Type="http://schemas.openxmlformats.org/officeDocument/2006/relationships/hyperlink" Target="https://www.youtube.com/watch?v=4m6F7-B8DX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MxHopxeHV_4" TargetMode="External"/><Relationship Id="rId4" Type="http://schemas.openxmlformats.org/officeDocument/2006/relationships/hyperlink" Target="https://www.youtube.com/watch?v=ll1mT_tDC0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3528" y="18864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sl-SI" altLang="sl-SI" sz="3200" b="1" kern="0" dirty="0">
                <a:solidFill>
                  <a:srgbClr val="FF0000"/>
                </a:solidFill>
                <a:latin typeface="Arial"/>
              </a:rPr>
              <a:t>ŽIVLJENJE NA GRADU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01618"/>
            <a:ext cx="684053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699792" y="6381328"/>
            <a:ext cx="421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Gradovi na Slovenskem – poglej in preberi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85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5707"/>
            <a:ext cx="3600400" cy="265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1352795" y="2828751"/>
            <a:ext cx="168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Predjamski grad</a:t>
            </a: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132271"/>
            <a:ext cx="3960441" cy="267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6058977" y="2828751"/>
            <a:ext cx="127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Ptujski grad</a:t>
            </a:r>
            <a:endParaRPr lang="sl-SI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17129"/>
            <a:ext cx="4608512" cy="29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1652547" y="6225548"/>
            <a:ext cx="164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Škofjeloški grad</a:t>
            </a:r>
            <a:endParaRPr lang="sl-SI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17128"/>
            <a:ext cx="3791191" cy="263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/>
        </p:nvSpPr>
        <p:spPr>
          <a:xfrm>
            <a:off x="6372200" y="5949279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Lendavski grad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23" y="53393"/>
            <a:ext cx="3661977" cy="242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971600" y="2567227"/>
            <a:ext cx="163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Ljubljanski grad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32023" y="3573016"/>
            <a:ext cx="88641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    </a:t>
            </a:r>
            <a:r>
              <a:rPr lang="sl-SI" sz="2400" b="1" dirty="0" smtClean="0">
                <a:solidFill>
                  <a:srgbClr val="FF0000"/>
                </a:solidFill>
              </a:rPr>
              <a:t>ZNAČILNOSTI GRADOV:</a:t>
            </a:r>
          </a:p>
          <a:p>
            <a:r>
              <a:rPr lang="sl-SI" sz="2400" b="1" dirty="0" smtClean="0"/>
              <a:t>      - </a:t>
            </a:r>
            <a:r>
              <a:rPr lang="sl-SI" sz="2400" b="1" dirty="0" smtClean="0">
                <a:solidFill>
                  <a:srgbClr val="00B050"/>
                </a:solidFill>
              </a:rPr>
              <a:t>običajno so zgrajeni na vzpetinah, strmih skalah zaradi varnosti,</a:t>
            </a:r>
          </a:p>
          <a:p>
            <a:r>
              <a:rPr lang="sl-SI" sz="2400" b="1" dirty="0">
                <a:solidFill>
                  <a:srgbClr val="00B050"/>
                </a:solidFill>
              </a:rPr>
              <a:t> </a:t>
            </a:r>
            <a:r>
              <a:rPr lang="sl-SI" sz="2400" b="1" dirty="0" smtClean="0">
                <a:solidFill>
                  <a:srgbClr val="00B050"/>
                </a:solidFill>
              </a:rPr>
              <a:t>        tako so bili težko dostopni, lažje jih je bilo braniti</a:t>
            </a:r>
          </a:p>
          <a:p>
            <a:r>
              <a:rPr lang="sl-SI" sz="2400" b="1" dirty="0" smtClean="0"/>
              <a:t>      - </a:t>
            </a:r>
            <a:r>
              <a:rPr lang="sl-SI" sz="2400" b="1" dirty="0" smtClean="0">
                <a:solidFill>
                  <a:srgbClr val="7030A0"/>
                </a:solidFill>
              </a:rPr>
              <a:t>so trdno grajeni in dobro utrjeni – OBZIDJE, STOLP</a:t>
            </a:r>
          </a:p>
          <a:p>
            <a:r>
              <a:rPr lang="sl-SI" sz="2400" b="1" dirty="0">
                <a:solidFill>
                  <a:srgbClr val="7030A0"/>
                </a:solidFill>
              </a:rPr>
              <a:t> </a:t>
            </a:r>
            <a:r>
              <a:rPr lang="sl-SI" sz="2400" b="1" dirty="0" smtClean="0">
                <a:solidFill>
                  <a:srgbClr val="7030A0"/>
                </a:solidFill>
              </a:rPr>
              <a:t>       (najprej leseni, nato zidani)</a:t>
            </a:r>
          </a:p>
          <a:p>
            <a:r>
              <a:rPr lang="sl-SI" sz="2400" b="1" dirty="0" smtClean="0"/>
              <a:t>      - 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imajo dvižni most, globok obrambni vodni jarek in strelne line</a:t>
            </a:r>
          </a:p>
          <a:p>
            <a:r>
              <a:rPr lang="sl-SI" sz="2400" b="1" dirty="0"/>
              <a:t> </a:t>
            </a:r>
            <a:r>
              <a:rPr lang="sl-SI" sz="2400" b="1" dirty="0" smtClean="0"/>
              <a:t>     - </a:t>
            </a:r>
            <a:r>
              <a:rPr lang="sl-SI" altLang="sl-SI" sz="2400" b="1" dirty="0">
                <a:solidFill>
                  <a:srgbClr val="00B0F0"/>
                </a:solidFill>
              </a:rPr>
              <a:t>v času nevarnosti </a:t>
            </a:r>
            <a:r>
              <a:rPr lang="sl-SI" altLang="sl-SI" sz="2400" b="1" dirty="0" smtClean="0">
                <a:solidFill>
                  <a:srgbClr val="00B0F0"/>
                </a:solidFill>
              </a:rPr>
              <a:t>so tudi zatočišče kmetov</a:t>
            </a:r>
            <a:endParaRPr lang="sl-SI" altLang="sl-SI" sz="2400" b="1" dirty="0">
              <a:solidFill>
                <a:srgbClr val="00B0F0"/>
              </a:solidFill>
            </a:endParaRPr>
          </a:p>
          <a:p>
            <a:endParaRPr lang="sl-SI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01156"/>
            <a:ext cx="4973538" cy="302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4139952" y="3326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Grad Kamen pri </a:t>
            </a:r>
            <a:r>
              <a:rPr lang="sl-SI" dirty="0" smtClean="0"/>
              <a:t>Begunjah na Gorenjskem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14425"/>
            <a:ext cx="3672408" cy="4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27844"/>
            <a:ext cx="2232248" cy="51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0" y="12680"/>
            <a:ext cx="89289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VITEZI</a:t>
            </a:r>
            <a:r>
              <a:rPr lang="sl-SI" sz="4400" b="1" dirty="0" smtClean="0">
                <a:solidFill>
                  <a:srgbClr val="FF0000"/>
                </a:solidFill>
              </a:rPr>
              <a:t> </a:t>
            </a:r>
            <a:r>
              <a:rPr lang="sl-SI" sz="2400" b="1" dirty="0" smtClean="0">
                <a:solidFill>
                  <a:srgbClr val="00B050"/>
                </a:solidFill>
              </a:rPr>
              <a:t>so bili lahko le plemiči, ki so se do 21 leta učili in urili v bojnih spretnostih, še prej so bili </a:t>
            </a:r>
            <a:r>
              <a:rPr lang="sl-SI" sz="2400" b="1" u="sng" dirty="0" smtClean="0">
                <a:solidFill>
                  <a:srgbClr val="00B050"/>
                </a:solidFill>
              </a:rPr>
              <a:t>paži </a:t>
            </a:r>
            <a:r>
              <a:rPr lang="sl-SI" sz="2400" b="1" dirty="0" smtClean="0">
                <a:solidFill>
                  <a:srgbClr val="00B050"/>
                </a:solidFill>
              </a:rPr>
              <a:t>( 7 let)</a:t>
            </a:r>
            <a:r>
              <a:rPr lang="sl-SI" sz="2400" b="1" u="sng" dirty="0" smtClean="0">
                <a:solidFill>
                  <a:srgbClr val="00B050"/>
                </a:solidFill>
              </a:rPr>
              <a:t> in oprode </a:t>
            </a:r>
            <a:r>
              <a:rPr lang="sl-SI" sz="2400" b="1" dirty="0" smtClean="0">
                <a:solidFill>
                  <a:srgbClr val="00B050"/>
                </a:solidFill>
              </a:rPr>
              <a:t>(14 let).</a:t>
            </a:r>
            <a:r>
              <a:rPr lang="sl-SI" sz="2400" b="1" u="sng" dirty="0" smtClean="0">
                <a:solidFill>
                  <a:srgbClr val="00B050"/>
                </a:solidFill>
              </a:rPr>
              <a:t>  </a:t>
            </a:r>
          </a:p>
          <a:p>
            <a:endParaRPr lang="sl-SI" sz="2400" b="1" u="sng" dirty="0">
              <a:solidFill>
                <a:srgbClr val="00B05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284912" y="1437924"/>
            <a:ext cx="253637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b="1" dirty="0" smtClean="0">
                <a:solidFill>
                  <a:srgbClr val="FF0000"/>
                </a:solidFill>
              </a:rPr>
              <a:t>OPREMA VITEZA: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rgbClr val="0070C0"/>
                </a:solidFill>
              </a:rPr>
              <a:t>šlem s perjanico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rgbClr val="0070C0"/>
                </a:solidFill>
              </a:rPr>
              <a:t>oklep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rgbClr val="0070C0"/>
                </a:solidFill>
              </a:rPr>
              <a:t>ščit 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rgbClr val="0070C0"/>
                </a:solidFill>
              </a:rPr>
              <a:t>meč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rgbClr val="0070C0"/>
                </a:solidFill>
              </a:rPr>
              <a:t>kopje – helebarda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rgbClr val="0070C0"/>
                </a:solidFill>
              </a:rPr>
              <a:t>kij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rgbClr val="0070C0"/>
                </a:solidFill>
              </a:rPr>
              <a:t>sekira 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rgbClr val="0070C0"/>
                </a:solidFill>
              </a:rPr>
              <a:t>bodalo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90429" y="6647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VITEŠKI TURNIR - </a:t>
            </a:r>
            <a:r>
              <a:rPr lang="sl-SI" sz="2400" b="1" dirty="0" smtClean="0">
                <a:solidFill>
                  <a:srgbClr val="33CC33"/>
                </a:solidFill>
              </a:rPr>
              <a:t>prireditev, kjer vitezi na konjih tekmujejo v  bojnih spretnostih.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1" y="2204864"/>
            <a:ext cx="2574726" cy="198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60" y="2276872"/>
            <a:ext cx="31208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3469"/>
            <a:ext cx="2919892" cy="215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7504" y="11663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2400" b="1" kern="0" dirty="0" smtClean="0">
                <a:solidFill>
                  <a:srgbClr val="0070C0"/>
                </a:solidFill>
              </a:rPr>
              <a:t>Priljubljena zabava na gradu je bil </a:t>
            </a:r>
            <a:r>
              <a:rPr lang="sl-SI" altLang="sl-SI" sz="2400" b="1" u="sng" kern="0" dirty="0" smtClean="0">
                <a:solidFill>
                  <a:srgbClr val="0070C0"/>
                </a:solidFill>
              </a:rPr>
              <a:t>šah</a:t>
            </a:r>
            <a:r>
              <a:rPr lang="sl-SI" altLang="sl-SI" sz="2400" b="1" kern="0" dirty="0" smtClean="0">
                <a:solidFill>
                  <a:srgbClr val="0070C0"/>
                </a:solidFill>
              </a:rPr>
              <a:t>.</a:t>
            </a:r>
            <a:endParaRPr lang="sl-SI" sz="2400" b="1" kern="0" dirty="0" smtClean="0">
              <a:solidFill>
                <a:srgbClr val="0070C0"/>
              </a:solidFill>
            </a:endParaRPr>
          </a:p>
        </p:txBody>
      </p:sp>
      <p:pic>
        <p:nvPicPr>
          <p:cNvPr id="3" name="Picture 6" descr="blogentry-6554-12277804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663250"/>
            <a:ext cx="1800200" cy="109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07504" y="19888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2400" b="1" dirty="0">
                <a:solidFill>
                  <a:srgbClr val="FF0000"/>
                </a:solidFill>
              </a:rPr>
              <a:t>GRAJSKE GOSPE </a:t>
            </a:r>
            <a:r>
              <a:rPr lang="sl-SI" sz="2400" b="1" dirty="0">
                <a:solidFill>
                  <a:srgbClr val="00B050"/>
                </a:solidFill>
              </a:rPr>
              <a:t>so ostajale doma, nadzorovale vzgojo otrok, vodile gospodarske posle, vezle, jahale, se udeleževale plesov, pele, igrale na glasbila, </a:t>
            </a:r>
            <a:r>
              <a:rPr lang="sl-SI" sz="2400" dirty="0" smtClean="0">
                <a:solidFill>
                  <a:prstClr val="black"/>
                </a:solidFill>
              </a:rPr>
              <a:t>…</a:t>
            </a:r>
          </a:p>
          <a:p>
            <a:pPr lvl="0"/>
            <a:r>
              <a:rPr lang="sl-SI" altLang="sl-SI" sz="2400" b="1" dirty="0">
                <a:solidFill>
                  <a:srgbClr val="FF0000"/>
                </a:solidFill>
              </a:rPr>
              <a:t>POROKE</a:t>
            </a:r>
            <a:r>
              <a:rPr lang="sl-SI" altLang="sl-SI" sz="2400" b="1" dirty="0">
                <a:solidFill>
                  <a:srgbClr val="CC3300"/>
                </a:solidFill>
              </a:rPr>
              <a:t> </a:t>
            </a:r>
            <a:r>
              <a:rPr lang="sl-SI" altLang="sl-SI" sz="2400" b="1" dirty="0" smtClean="0">
                <a:solidFill>
                  <a:srgbClr val="0070C0"/>
                </a:solidFill>
              </a:rPr>
              <a:t>so </a:t>
            </a:r>
            <a:r>
              <a:rPr lang="sl-SI" altLang="sl-SI" sz="2400" dirty="0" smtClean="0">
                <a:solidFill>
                  <a:srgbClr val="0070C0"/>
                </a:solidFill>
              </a:rPr>
              <a:t>bile sklenjene </a:t>
            </a:r>
            <a:r>
              <a:rPr lang="sl-SI" altLang="sl-SI" sz="2400" dirty="0">
                <a:solidFill>
                  <a:srgbClr val="0070C0"/>
                </a:solidFill>
              </a:rPr>
              <a:t>iz koristi, po dogovoru staršev že v času otroštva, dekleta pri 12 letih,  fantje med 20 in 30 let.</a:t>
            </a:r>
          </a:p>
          <a:p>
            <a:pPr lvl="0"/>
            <a:endParaRPr lang="sl-SI" sz="2400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3129"/>
            <a:ext cx="3348397" cy="222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2" y="4005064"/>
            <a:ext cx="3654276" cy="266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067944" y="630497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Pogosto je bil ženin (ali nevesta) še otrok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44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ekoc0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9" t="-13397" r="1658" b="20596"/>
          <a:stretch/>
        </p:blipFill>
        <p:spPr bwMode="auto">
          <a:xfrm>
            <a:off x="1403648" y="2852936"/>
            <a:ext cx="6264696" cy="356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07504" y="188640"/>
            <a:ext cx="5625258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Življenje na gradovih ni bilo udobno: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sl-SI" sz="2400" b="1" dirty="0" smtClean="0">
                <a:solidFill>
                  <a:srgbClr val="0070C0"/>
                </a:solidFill>
              </a:rPr>
              <a:t> prostori so bili hladni </a:t>
            </a:r>
            <a:r>
              <a:rPr lang="sl-SI" sz="2400" b="1" dirty="0">
                <a:solidFill>
                  <a:srgbClr val="0070C0"/>
                </a:solidFill>
              </a:rPr>
              <a:t>in </a:t>
            </a:r>
            <a:r>
              <a:rPr lang="sl-SI" sz="2400" b="1" dirty="0" smtClean="0">
                <a:solidFill>
                  <a:srgbClr val="0070C0"/>
                </a:solidFill>
              </a:rPr>
              <a:t>mračni</a:t>
            </a:r>
            <a:endParaRPr lang="sl-SI" sz="2400" b="1" dirty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sl-SI" sz="2400" b="1" dirty="0">
                <a:solidFill>
                  <a:srgbClr val="0070C0"/>
                </a:solidFill>
              </a:rPr>
              <a:t> ni bilo </a:t>
            </a:r>
            <a:r>
              <a:rPr lang="sl-SI" sz="2400" b="1" dirty="0" smtClean="0">
                <a:solidFill>
                  <a:srgbClr val="0070C0"/>
                </a:solidFill>
              </a:rPr>
              <a:t>kopalnic, redko </a:t>
            </a:r>
            <a:r>
              <a:rPr lang="sl-SI" sz="2400" b="1" dirty="0">
                <a:solidFill>
                  <a:srgbClr val="0070C0"/>
                </a:solidFill>
              </a:rPr>
              <a:t>stranišča</a:t>
            </a:r>
          </a:p>
          <a:p>
            <a:pPr lvl="0">
              <a:lnSpc>
                <a:spcPct val="150000"/>
              </a:lnSpc>
            </a:pPr>
            <a:r>
              <a:rPr lang="sl-SI" sz="2400" b="1" dirty="0">
                <a:solidFill>
                  <a:srgbClr val="0070C0"/>
                </a:solidFill>
              </a:rPr>
              <a:t>- skromno pohištvo, </a:t>
            </a:r>
            <a:r>
              <a:rPr lang="sl-SI" sz="2400" b="1" dirty="0" smtClean="0">
                <a:solidFill>
                  <a:srgbClr val="0070C0"/>
                </a:solidFill>
              </a:rPr>
              <a:t>skrinje, mite, stoli</a:t>
            </a:r>
            <a:endParaRPr lang="sl-SI" sz="2400" b="1" dirty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</a:pPr>
            <a:r>
              <a:rPr lang="sl-SI" sz="2400" b="1" dirty="0">
                <a:solidFill>
                  <a:srgbClr val="0070C0"/>
                </a:solidFill>
              </a:rPr>
              <a:t>- svetili </a:t>
            </a:r>
            <a:r>
              <a:rPr lang="sl-SI" sz="2400" b="1" dirty="0" smtClean="0">
                <a:solidFill>
                  <a:srgbClr val="0070C0"/>
                </a:solidFill>
              </a:rPr>
              <a:t>so z </a:t>
            </a:r>
            <a:r>
              <a:rPr lang="sl-SI" sz="2400" b="1" dirty="0">
                <a:solidFill>
                  <a:srgbClr val="0070C0"/>
                </a:solidFill>
              </a:rPr>
              <a:t>baklami in </a:t>
            </a:r>
            <a:r>
              <a:rPr lang="sl-SI" sz="2400" b="1" dirty="0" smtClean="0">
                <a:solidFill>
                  <a:srgbClr val="0070C0"/>
                </a:solidFill>
              </a:rPr>
              <a:t>oljenkami</a:t>
            </a:r>
            <a:endParaRPr lang="sl-SI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9512" y="188640"/>
            <a:ext cx="8784976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l-SI" sz="2400" b="1" dirty="0">
              <a:solidFill>
                <a:srgbClr val="92D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2400" b="1" dirty="0" smtClean="0">
                <a:solidFill>
                  <a:srgbClr val="92D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 koncu si oglej še videoposnetke o življenju na gradu:</a:t>
            </a:r>
            <a:endParaRPr lang="sl-SI" sz="2400" b="1" dirty="0">
              <a:solidFill>
                <a:srgbClr val="92D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sl-SI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https://www.youtube.com/watch?v=4m6F7-B8DXs</a:t>
            </a:r>
            <a:endParaRPr lang="sl-SI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https://www.youtube.com/watch?v=uJ5qOGzNbQI</a:t>
            </a:r>
            <a:endParaRPr lang="sl-SI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https://www.youtube.com/watch?v=ll1mT_tDC0k</a:t>
            </a:r>
            <a:endParaRPr lang="sl-SI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https://</a:t>
            </a:r>
            <a:r>
              <a:rPr lang="sl-SI" sz="20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www.youtube.com/watch?v=MxHopxeHV_4</a:t>
            </a:r>
            <a:endParaRPr lang="sl-SI" sz="20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sz="2000" dirty="0">
              <a:latin typeface="Calibri"/>
              <a:ea typeface="Calibri"/>
              <a:cs typeface="Times New Roman"/>
            </a:endParaRPr>
          </a:p>
          <a:p>
            <a:pPr lvl="0"/>
            <a:endParaRPr lang="sl-SI" sz="2400" b="1" dirty="0" smtClean="0">
              <a:solidFill>
                <a:srgbClr val="92D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sl-SI" sz="2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296</Words>
  <Application>Microsoft Office PowerPoint</Application>
  <PresentationFormat>Diaprojekcija na zaslonu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Andreja Burina</dc:creator>
  <cp:lastModifiedBy>Urška</cp:lastModifiedBy>
  <cp:revision>36</cp:revision>
  <dcterms:created xsi:type="dcterms:W3CDTF">2010-12-16T07:39:54Z</dcterms:created>
  <dcterms:modified xsi:type="dcterms:W3CDTF">2020-04-02T11:46:15Z</dcterms:modified>
</cp:coreProperties>
</file>